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6"/>
  </p:notesMasterIdLst>
  <p:handoutMasterIdLst>
    <p:handoutMasterId r:id="rId17"/>
  </p:handoutMasterIdLst>
  <p:sldIdLst>
    <p:sldId id="258" r:id="rId5"/>
    <p:sldId id="272" r:id="rId6"/>
    <p:sldId id="274" r:id="rId7"/>
    <p:sldId id="277" r:id="rId8"/>
    <p:sldId id="278" r:id="rId9"/>
    <p:sldId id="279" r:id="rId10"/>
    <p:sldId id="280" r:id="rId11"/>
    <p:sldId id="281" r:id="rId12"/>
    <p:sldId id="259" r:id="rId13"/>
    <p:sldId id="257" r:id="rId14"/>
    <p:sldId id="27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BB5E34-B445-0929-8BC5-0E837FE1DCEB}" v="303" dt="2022-12-06T16:43:54.637"/>
    <p1510:client id="{239AFC6E-F83B-A903-B290-06EFFFBD3820}" v="271" dt="2022-12-06T15:51:52.370"/>
    <p1510:client id="{948F581D-9C64-7F19-F16B-52F2FD63BDC5}" v="32" dt="2023-03-17T11:19:22.888"/>
    <p1510:client id="{CFD70BF2-6FFA-4130-87E3-132E389E9488}" v="56" dt="2022-12-06T14:50:10.2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3/17/2023</a:t>
            </a:fld>
            <a:endParaRPr lang="en-US"/>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3/17/2023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endParaRPr lang="en-US"/>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endParaRPr lang="en-US"/>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endParaRPr lang="en-US"/>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endParaRPr lang="en-US"/>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endParaRPr lang="en-US"/>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endParaRPr lang="en-US"/>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endParaRPr lang="en-US"/>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endParaRPr lang="en-US"/>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jpeg"/></Relationships>
</file>

<file path=ppt/slides/_rels/slide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www.securitybydefault.com/2017/01/utilizando-la-esteganografia-para-salir.html" TargetMode="External"/><Relationship Id="rId2" Type="http://schemas.openxmlformats.org/officeDocument/2006/relationships/image" Target="../media/image22.jpeg"/><Relationship Id="rId1" Type="http://schemas.openxmlformats.org/officeDocument/2006/relationships/slideLayout" Target="../slideLayouts/slideLayout3.xml"/><Relationship Id="rId5" Type="http://schemas.openxmlformats.org/officeDocument/2006/relationships/hyperlink" Target="https://creativecommons.org/licenses/by-nc/3.0/" TargetMode="Externa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7">
            <a:extLst>
              <a:ext uri="{FF2B5EF4-FFF2-40B4-BE49-F238E27FC236}">
                <a16:creationId xmlns:a16="http://schemas.microsoft.com/office/drawing/2014/main" id="{5842242F-8A20-6A7E-3D0D-3C905830ABC3}"/>
              </a:ext>
            </a:extLst>
          </p:cNvPr>
          <p:cNvPicPr>
            <a:picLocks noChangeAspect="1"/>
          </p:cNvPicPr>
          <p:nvPr/>
        </p:nvPicPr>
        <p:blipFill rotWithShape="1">
          <a:blip r:embed="rId2">
            <a:alphaModFix amt="50000"/>
          </a:blip>
          <a:srcRect t="19666" r="-2" b="-2"/>
          <a:stretch/>
        </p:blipFill>
        <p:spPr>
          <a:xfrm>
            <a:off x="20" y="1"/>
            <a:ext cx="12191980" cy="6857999"/>
          </a:xfrm>
          <a:prstGeom prst="rect">
            <a:avLst/>
          </a:prstGeom>
        </p:spPr>
      </p:pic>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ea typeface="+mj-lt"/>
                <a:cs typeface="+mj-lt"/>
              </a:rPr>
              <a:t>Data Hiding Tool</a:t>
            </a:r>
            <a:br>
              <a:rPr lang="en-US" sz="6000" dirty="0">
                <a:ea typeface="+mj-lt"/>
                <a:cs typeface="+mj-lt"/>
              </a:rPr>
            </a:br>
            <a:endParaRPr lang="en-US" sz="1800"/>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7293429" y="4876046"/>
            <a:ext cx="3737428" cy="889753"/>
          </a:xfrm>
        </p:spPr>
        <p:txBody>
          <a:bodyPr vert="horz" lIns="91440" tIns="45720" rIns="91440" bIns="45720" rtlCol="0" anchor="t">
            <a:normAutofit/>
          </a:bodyPr>
          <a:lstStyle/>
          <a:p>
            <a:pPr algn="ctr">
              <a:lnSpc>
                <a:spcPct val="90000"/>
              </a:lnSpc>
            </a:pPr>
            <a:r>
              <a:rPr lang="en-US" sz="1600" b="1">
                <a:ea typeface="+mn-lt"/>
                <a:cs typeface="+mn-lt"/>
              </a:rPr>
              <a:t>Guided By :</a:t>
            </a:r>
            <a:endParaRPr lang="en-US" sz="1600">
              <a:ea typeface="+mn-lt"/>
              <a:cs typeface="+mn-lt"/>
            </a:endParaRPr>
          </a:p>
          <a:p>
            <a:pPr algn="ctr">
              <a:lnSpc>
                <a:spcPct val="90000"/>
              </a:lnSpc>
            </a:pPr>
            <a:r>
              <a:rPr lang="en-US" sz="1600" b="1">
                <a:ea typeface="+mn-lt"/>
                <a:cs typeface="+mn-lt"/>
              </a:rPr>
              <a:t>Rizwan Ur Rahman</a:t>
            </a:r>
            <a:endParaRPr lang="en-US" sz="1600"/>
          </a:p>
          <a:p>
            <a:pPr algn="ctr">
              <a:lnSpc>
                <a:spcPct val="90000"/>
              </a:lnSpc>
            </a:pPr>
            <a:endParaRPr lang="en-US" sz="800">
              <a:solidFill>
                <a:srgbClr val="FFFFFF"/>
              </a:solidFill>
            </a:endParaRP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A49DFD55-3C28-40EF-9E31-A92D2E4017FF}" type="slidenum">
              <a:rPr lang="en-US" sz="1200">
                <a:solidFill>
                  <a:srgbClr val="FFFFFF"/>
                </a:solidFill>
                <a:latin typeface="Calibri" panose="020F0502020204030204"/>
              </a:rPr>
              <a:pPr>
                <a:spcAft>
                  <a:spcPts val="600"/>
                </a:spcAft>
                <a:defRPr/>
              </a:pPr>
              <a:t>1</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357151636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1020445"/>
            <a:ext cx="2895600" cy="1325563"/>
          </a:xfrm>
        </p:spPr>
        <p:txBody>
          <a:bodyPr>
            <a:normAutofit/>
          </a:bodyPr>
          <a:lstStyle/>
          <a:p>
            <a:r>
              <a:rPr lang="en-US" sz="3200" b="1"/>
              <a:t>Team Members</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500" y="2924175"/>
            <a:ext cx="3648528" cy="2256291"/>
          </a:xfrm>
        </p:spPr>
        <p:txBody>
          <a:bodyPr vert="horz" lIns="91440" tIns="45720" rIns="91440" bIns="45720" rtlCol="0" anchor="t">
            <a:normAutofit/>
          </a:bodyPr>
          <a:lstStyle/>
          <a:p>
            <a:r>
              <a:rPr lang="en-US" sz="1600"/>
              <a:t>Yogesh Kumar    19BCY10026</a:t>
            </a:r>
          </a:p>
          <a:p>
            <a:r>
              <a:rPr lang="en-US" sz="1600"/>
              <a:t>Suryakamal Jain 19BCY10071</a:t>
            </a:r>
          </a:p>
          <a:p>
            <a:r>
              <a:rPr lang="en-US" sz="1600"/>
              <a:t>Parth Chauhan   19BCY10083</a:t>
            </a:r>
          </a:p>
          <a:p>
            <a:r>
              <a:rPr lang="en-US" sz="1600"/>
              <a:t>Aditya Chouhan  19BCY10085</a:t>
            </a:r>
          </a:p>
          <a:p>
            <a:endParaRPr lang="en-US"/>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5536305" y="6356350"/>
            <a:ext cx="987552" cy="365125"/>
          </a:xfrm>
        </p:spPr>
        <p:txBody>
          <a:bodyPr/>
          <a:lstStyle/>
          <a:p>
            <a:fld id="{A49DFD55-3C28-40EF-9E31-A92D2E4017FF}" type="slidenum">
              <a:rPr lang="en-US" smtClean="0"/>
              <a:pPr/>
              <a:t>10</a:t>
            </a:fld>
            <a:endParaRPr lang="en-US"/>
          </a:p>
        </p:txBody>
      </p:sp>
    </p:spTree>
    <p:extLst>
      <p:ext uri="{BB962C8B-B14F-4D97-AF65-F5344CB8AC3E}">
        <p14:creationId xmlns:p14="http://schemas.microsoft.com/office/powerpoint/2010/main" val="1713219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3">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7" descr="Aerial view of a highway near the ocean">
            <a:extLst>
              <a:ext uri="{FF2B5EF4-FFF2-40B4-BE49-F238E27FC236}">
                <a16:creationId xmlns:a16="http://schemas.microsoft.com/office/drawing/2014/main" id="{3F568632-75E7-594B-9FB4-66E7B55E985A}"/>
              </a:ext>
            </a:extLst>
          </p:cNvPr>
          <p:cNvPicPr>
            <a:picLocks noChangeAspect="1"/>
          </p:cNvPicPr>
          <p:nvPr/>
        </p:nvPicPr>
        <p:blipFill rotWithShape="1">
          <a:blip r:embed="rId2">
            <a:alphaModFix amt="50000"/>
          </a:blip>
          <a:srcRect t="5848" r="-1" b="19132"/>
          <a:stretch/>
        </p:blipFill>
        <p:spPr>
          <a:xfrm>
            <a:off x="20" y="1"/>
            <a:ext cx="12191980" cy="6857999"/>
          </a:xfrm>
          <a:prstGeom prst="rect">
            <a:avLst/>
          </a:prstGeom>
        </p:spPr>
      </p:pic>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1524000" y="1122363"/>
            <a:ext cx="9144000" cy="3063240"/>
          </a:xfrm>
        </p:spPr>
        <p:txBody>
          <a:bodyPr>
            <a:normAutofit/>
          </a:bodyPr>
          <a:lstStyle/>
          <a:p>
            <a:r>
              <a:rPr lang="en-US" sz="6600">
                <a:solidFill>
                  <a:srgbClr val="FFFFFF"/>
                </a:solidFill>
              </a:rPr>
              <a:t>THANK YOU</a:t>
            </a:r>
          </a:p>
        </p:txBody>
      </p:sp>
      <p:sp>
        <p:nvSpPr>
          <p:cNvPr id="31"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8610600" y="6356350"/>
            <a:ext cx="2743200" cy="365125"/>
          </a:xfrm>
        </p:spPr>
        <p:txBody>
          <a:bodyPr>
            <a:normAutofit/>
          </a:bodyPr>
          <a:lstStyle/>
          <a:p>
            <a:pPr>
              <a:spcAft>
                <a:spcPts val="600"/>
              </a:spcAft>
            </a:pPr>
            <a:fld id="{A49DFD55-3C28-40EF-9E31-A92D2E4017FF}" type="slidenum">
              <a:rPr lang="en-US">
                <a:solidFill>
                  <a:srgbClr val="FFFFFF"/>
                </a:solidFill>
              </a:rPr>
              <a:pPr>
                <a:spcAft>
                  <a:spcPts val="600"/>
                </a:spcAft>
              </a:pPr>
              <a:t>11</a:t>
            </a:fld>
            <a:endParaRPr lang="en-US">
              <a:solidFill>
                <a:srgbClr val="FFFFFF"/>
              </a:solidFill>
            </a:endParaRPr>
          </a:p>
        </p:txBody>
      </p:sp>
    </p:spTree>
    <p:extLst>
      <p:ext uri="{BB962C8B-B14F-4D97-AF65-F5344CB8AC3E}">
        <p14:creationId xmlns:p14="http://schemas.microsoft.com/office/powerpoint/2010/main" val="196978756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5"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6">
            <a:extLst>
              <a:ext uri="{FF2B5EF4-FFF2-40B4-BE49-F238E27FC236}">
                <a16:creationId xmlns:a16="http://schemas.microsoft.com/office/drawing/2014/main" id="{5644A4C7-0FE5-6B84-501A-958588CE9E8C}"/>
              </a:ext>
            </a:extLst>
          </p:cNvPr>
          <p:cNvPicPr>
            <a:picLocks noChangeAspect="1"/>
          </p:cNvPicPr>
          <p:nvPr/>
        </p:nvPicPr>
        <p:blipFill rotWithShape="1">
          <a:blip r:embed="rId2">
            <a:alphaModFix amt="50000"/>
          </a:blip>
          <a:srcRect t="34682" r="-2" b="9067"/>
          <a:stretch/>
        </p:blipFill>
        <p:spPr>
          <a:xfrm>
            <a:off x="20" y="1"/>
            <a:ext cx="12191980" cy="6857999"/>
          </a:xfrm>
          <a:prstGeom prst="rect">
            <a:avLst/>
          </a:prstGeom>
        </p:spPr>
      </p:pic>
      <p:sp>
        <p:nvSpPr>
          <p:cNvPr id="2" name="Title 1">
            <a:extLst>
              <a:ext uri="{FF2B5EF4-FFF2-40B4-BE49-F238E27FC236}">
                <a16:creationId xmlns:a16="http://schemas.microsoft.com/office/drawing/2014/main" id="{2DE5D584-B52B-7E0C-8039-F8282E8BAE40}"/>
              </a:ext>
            </a:extLst>
          </p:cNvPr>
          <p:cNvSpPr>
            <a:spLocks noGrp="1"/>
          </p:cNvSpPr>
          <p:nvPr>
            <p:ph type="title"/>
          </p:nvPr>
        </p:nvSpPr>
        <p:spPr>
          <a:xfrm>
            <a:off x="1524000" y="1122362"/>
            <a:ext cx="9144000" cy="1244815"/>
          </a:xfrm>
        </p:spPr>
        <p:txBody>
          <a:bodyPr vert="horz" lIns="91440" tIns="45720" rIns="91440" bIns="45720" rtlCol="0" anchor="b">
            <a:normAutofit/>
          </a:bodyPr>
          <a:lstStyle/>
          <a:p>
            <a:pPr algn="ctr"/>
            <a:r>
              <a:rPr lang="en-US" sz="6000">
                <a:solidFill>
                  <a:srgbClr val="FFFFFF"/>
                </a:solidFill>
              </a:rPr>
              <a:t>Introduction</a:t>
            </a:r>
          </a:p>
        </p:txBody>
      </p:sp>
      <p:sp>
        <p:nvSpPr>
          <p:cNvPr id="3" name="Text Placeholder 2">
            <a:extLst>
              <a:ext uri="{FF2B5EF4-FFF2-40B4-BE49-F238E27FC236}">
                <a16:creationId xmlns:a16="http://schemas.microsoft.com/office/drawing/2014/main" id="{8836DEBA-5BB8-4950-0C8D-FFA22D79DBF6}"/>
              </a:ext>
            </a:extLst>
          </p:cNvPr>
          <p:cNvSpPr>
            <a:spLocks noGrp="1"/>
          </p:cNvSpPr>
          <p:nvPr>
            <p:ph type="body" idx="1"/>
          </p:nvPr>
        </p:nvSpPr>
        <p:spPr>
          <a:xfrm>
            <a:off x="1599259" y="3021109"/>
            <a:ext cx="9783703" cy="2961060"/>
          </a:xfrm>
        </p:spPr>
        <p:txBody>
          <a:bodyPr vert="horz" lIns="91440" tIns="45720" rIns="91440" bIns="45720" rtlCol="0" anchor="t">
            <a:normAutofit fontScale="85000" lnSpcReduction="20000"/>
          </a:bodyPr>
          <a:lstStyle/>
          <a:p>
            <a:r>
              <a:rPr lang="en-US" sz="2400" b="1">
                <a:ea typeface="+mn-lt"/>
                <a:cs typeface="+mn-lt"/>
              </a:rPr>
              <a:t>Nowadays, one’s digital information or data is crucial for all whether for an individual or an organization, and Data Hiding is the practice of protecting that information from unauthorized access, or theft throughout its entire lifecycle by hiding it using different means of techniques.</a:t>
            </a:r>
            <a:endParaRPr lang="en-US"/>
          </a:p>
          <a:p>
            <a:r>
              <a:rPr lang="en-US" sz="2400" b="1">
                <a:ea typeface="+mn-lt"/>
                <a:cs typeface="+mn-lt"/>
              </a:rPr>
              <a:t>Some of them are cryptography, steganography, hashing, tokenization, and many more which protect and hide data across all applications and platforms. </a:t>
            </a:r>
            <a:endParaRPr lang="en-US"/>
          </a:p>
          <a:p>
            <a:r>
              <a:rPr lang="en-US" sz="2400" b="1">
                <a:ea typeface="+mn-lt"/>
                <a:cs typeface="+mn-lt"/>
              </a:rPr>
              <a:t>This project will combine two of the above-mentioned techniques i.e., cryptography and steganography to make an encryption algorithm for a messaging web app that will provide double-layer security to the user's conversations on it.</a:t>
            </a:r>
            <a:endParaRPr lang="en-US"/>
          </a:p>
          <a:p>
            <a:pPr algn="ctr">
              <a:lnSpc>
                <a:spcPct val="90000"/>
              </a:lnSpc>
            </a:pPr>
            <a:endParaRPr lang="en-US" sz="2400">
              <a:solidFill>
                <a:srgbClr val="FFFFFF"/>
              </a:solidFill>
            </a:endParaRPr>
          </a:p>
        </p:txBody>
      </p:sp>
      <p:sp>
        <p:nvSpPr>
          <p:cNvPr id="5" name="Slide Number Placeholder 4">
            <a:extLst>
              <a:ext uri="{FF2B5EF4-FFF2-40B4-BE49-F238E27FC236}">
                <a16:creationId xmlns:a16="http://schemas.microsoft.com/office/drawing/2014/main" id="{FF05522C-8CD1-052F-1BA6-C3C2BF0D8B2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A49DFD55-3C28-40EF-9E31-A92D2E4017FF}" type="slidenum">
              <a:rPr lang="en-US" sz="1200">
                <a:solidFill>
                  <a:srgbClr val="FFFFFF"/>
                </a:solidFill>
                <a:latin typeface="Calibri" panose="020F0502020204030204"/>
              </a:rPr>
              <a:pPr>
                <a:spcAft>
                  <a:spcPts val="600"/>
                </a:spcAft>
                <a:defRPr/>
              </a:pPr>
              <a:t>2</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302010906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89254DC-43FA-0867-69BC-B5FC57871CB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690C41-7E0D-FB59-00A7-2196D0E3AFA1}"/>
              </a:ext>
            </a:extLst>
          </p:cNvPr>
          <p:cNvSpPr>
            <a:spLocks noGrp="1"/>
          </p:cNvSpPr>
          <p:nvPr>
            <p:ph type="ctrTitle"/>
          </p:nvPr>
        </p:nvSpPr>
        <p:spPr>
          <a:xfrm>
            <a:off x="1097280" y="325550"/>
            <a:ext cx="10058400" cy="2032636"/>
          </a:xfrm>
          <a:effectLst>
            <a:outerShdw blurRad="50800" dist="38100" dir="2700000" algn="tl" rotWithShape="0">
              <a:prstClr val="black">
                <a:alpha val="40000"/>
              </a:prstClr>
            </a:outerShdw>
          </a:effectLst>
        </p:spPr>
        <p:txBody>
          <a:bodyPr>
            <a:normAutofit/>
          </a:bodyPr>
          <a:lstStyle/>
          <a:p>
            <a:pPr algn="ctr"/>
            <a:r>
              <a:rPr lang="en-US" sz="5200">
                <a:solidFill>
                  <a:srgbClr val="FFFFFF"/>
                </a:solidFill>
              </a:rPr>
              <a:t>Cryptography</a:t>
            </a:r>
          </a:p>
        </p:txBody>
      </p:sp>
      <p:sp>
        <p:nvSpPr>
          <p:cNvPr id="3" name="Subtitle 2">
            <a:extLst>
              <a:ext uri="{FF2B5EF4-FFF2-40B4-BE49-F238E27FC236}">
                <a16:creationId xmlns:a16="http://schemas.microsoft.com/office/drawing/2014/main" id="{FEBDEF06-7A9D-5887-3C3A-E2E12F3329DB}"/>
              </a:ext>
            </a:extLst>
          </p:cNvPr>
          <p:cNvSpPr>
            <a:spLocks noGrp="1"/>
          </p:cNvSpPr>
          <p:nvPr>
            <p:ph type="subTitle" idx="1"/>
          </p:nvPr>
        </p:nvSpPr>
        <p:spPr>
          <a:xfrm>
            <a:off x="1335908" y="3183044"/>
            <a:ext cx="10457542" cy="2489206"/>
          </a:xfrm>
          <a:effectLst>
            <a:outerShdw blurRad="50800" dist="38100" dir="2700000" algn="tl" rotWithShape="0">
              <a:prstClr val="black">
                <a:alpha val="40000"/>
              </a:prstClr>
            </a:outerShdw>
          </a:effectLst>
        </p:spPr>
        <p:txBody>
          <a:bodyPr vert="horz" lIns="91440" tIns="45720" rIns="91440" bIns="45720" rtlCol="0" anchor="t">
            <a:noAutofit/>
          </a:bodyPr>
          <a:lstStyle/>
          <a:p>
            <a:r>
              <a:rPr lang="en-US" sz="1700">
                <a:solidFill>
                  <a:schemeClr val="bg1"/>
                </a:solidFill>
                <a:ea typeface="+mn-lt"/>
                <a:cs typeface="+mn-lt"/>
              </a:rPr>
              <a:t>Cryptography is the study of secure communications techniques that allow only the sender and intended recipient of a message to view its contents. The term is derived from the Greek word </a:t>
            </a:r>
            <a:r>
              <a:rPr lang="en-US" sz="1700" err="1">
                <a:solidFill>
                  <a:schemeClr val="bg1"/>
                </a:solidFill>
                <a:ea typeface="+mn-lt"/>
                <a:cs typeface="+mn-lt"/>
              </a:rPr>
              <a:t>kryptos</a:t>
            </a:r>
            <a:r>
              <a:rPr lang="en-US" sz="1700">
                <a:solidFill>
                  <a:schemeClr val="bg1"/>
                </a:solidFill>
                <a:ea typeface="+mn-lt"/>
                <a:cs typeface="+mn-lt"/>
              </a:rPr>
              <a:t>, which means hidden.</a:t>
            </a:r>
            <a:endParaRPr lang="en-US" sz="1700">
              <a:solidFill>
                <a:schemeClr val="bg1"/>
              </a:solidFill>
            </a:endParaRPr>
          </a:p>
          <a:p>
            <a:r>
              <a:rPr lang="en-US" sz="1700">
                <a:solidFill>
                  <a:schemeClr val="bg1"/>
                </a:solidFill>
                <a:ea typeface="+mn-lt"/>
                <a:cs typeface="+mn-lt"/>
              </a:rPr>
              <a:t>Types of Cryptography: -</a:t>
            </a:r>
            <a:endParaRPr lang="en-US" sz="1700">
              <a:solidFill>
                <a:schemeClr val="bg1"/>
              </a:solidFill>
            </a:endParaRPr>
          </a:p>
          <a:p>
            <a:pPr marL="285750" indent="-285750">
              <a:buFont typeface="Arial"/>
              <a:buChar char="•"/>
            </a:pPr>
            <a:r>
              <a:rPr lang="en-US" sz="1700">
                <a:solidFill>
                  <a:schemeClr val="bg1"/>
                </a:solidFill>
                <a:ea typeface="+mn-lt"/>
                <a:cs typeface="+mn-lt"/>
              </a:rPr>
              <a:t>Secret Key Cryptography or Symmetric key cryptography.</a:t>
            </a:r>
            <a:endParaRPr lang="en-US" sz="1700">
              <a:solidFill>
                <a:schemeClr val="bg1"/>
              </a:solidFill>
            </a:endParaRPr>
          </a:p>
          <a:p>
            <a:pPr marL="285750" indent="-285750">
              <a:buFont typeface="Arial"/>
              <a:buChar char="•"/>
            </a:pPr>
            <a:r>
              <a:rPr lang="en-US" sz="1700">
                <a:solidFill>
                  <a:schemeClr val="bg1"/>
                </a:solidFill>
                <a:ea typeface="+mn-lt"/>
                <a:cs typeface="+mn-lt"/>
              </a:rPr>
              <a:t>Public Key Cryptography or Asymmetric key cryptography.</a:t>
            </a:r>
            <a:endParaRPr lang="en-US" sz="1700">
              <a:solidFill>
                <a:schemeClr val="bg1"/>
              </a:solidFill>
            </a:endParaRPr>
          </a:p>
          <a:p>
            <a:r>
              <a:rPr lang="en-US" b="1">
                <a:solidFill>
                  <a:schemeClr val="bg1"/>
                </a:solidFill>
                <a:ea typeface="+mn-lt"/>
                <a:cs typeface="+mn-lt"/>
              </a:rPr>
              <a:t>We are using AES (Advanced Encryption Standard)-256 encryption algorithm which is a type of symmetric block cipher, which uses a single key for both encryption as well decryption. </a:t>
            </a:r>
            <a:endParaRPr lang="en-US" b="1">
              <a:solidFill>
                <a:schemeClr val="bg1"/>
              </a:solidFill>
            </a:endParaRPr>
          </a:p>
          <a:p>
            <a:endParaRPr lang="en-US">
              <a:solidFill>
                <a:schemeClr val="bg1"/>
              </a:solidFill>
            </a:endParaRPr>
          </a:p>
        </p:txBody>
      </p:sp>
    </p:spTree>
    <p:extLst>
      <p:ext uri="{BB962C8B-B14F-4D97-AF65-F5344CB8AC3E}">
        <p14:creationId xmlns:p14="http://schemas.microsoft.com/office/powerpoint/2010/main" val="1933543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1E524EF8-A4FF-C5A6-0E78-C9DE40DE0CD4}"/>
              </a:ext>
            </a:extLst>
          </p:cNvPr>
          <p:cNvPicPr>
            <a:picLocks noChangeAspect="1"/>
          </p:cNvPicPr>
          <p:nvPr/>
        </p:nvPicPr>
        <p:blipFill rotWithShape="1">
          <a:blip r:embed="rId2"/>
          <a:srcRect l="18685" r="16885" b="1"/>
          <a:stretch/>
        </p:blipFill>
        <p:spPr>
          <a:xfrm>
            <a:off x="2787418" y="975"/>
            <a:ext cx="9401433" cy="6858000"/>
          </a:xfrm>
          <a:prstGeom prst="rect">
            <a:avLst/>
          </a:prstGeom>
        </p:spPr>
      </p:pic>
      <p:pic>
        <p:nvPicPr>
          <p:cNvPr id="4" name="Picture 3">
            <a:extLst>
              <a:ext uri="{FF2B5EF4-FFF2-40B4-BE49-F238E27FC236}">
                <a16:creationId xmlns:a16="http://schemas.microsoft.com/office/drawing/2014/main" id="{49A0109F-3FB4-1F99-6826-B85D0ABF339C}"/>
              </a:ext>
            </a:extLst>
          </p:cNvPr>
          <p:cNvPicPr>
            <a:picLocks noChangeAspect="1"/>
          </p:cNvPicPr>
          <p:nvPr/>
        </p:nvPicPr>
        <p:blipFill rotWithShape="1">
          <a:blip r:embed="rId3"/>
          <a:srcRect b="14773"/>
          <a:stretch/>
        </p:blipFill>
        <p:spPr>
          <a:xfrm>
            <a:off x="-27241" y="-18133"/>
            <a:ext cx="12192000" cy="6857990"/>
          </a:xfrm>
          <a:custGeom>
            <a:avLst/>
            <a:gdLst/>
            <a:ahLst/>
            <a:cxnLst/>
            <a:rect l="l" t="t" r="r" b="b"/>
            <a:pathLst>
              <a:path w="12192000" h="6858000">
                <a:moveTo>
                  <a:pt x="10767920" y="0"/>
                </a:moveTo>
                <a:lnTo>
                  <a:pt x="12192000" y="0"/>
                </a:lnTo>
                <a:lnTo>
                  <a:pt x="12192000" y="927417"/>
                </a:lnTo>
                <a:lnTo>
                  <a:pt x="12082763" y="823269"/>
                </a:lnTo>
                <a:cubicBezTo>
                  <a:pt x="11719580" y="493176"/>
                  <a:pt x="11300738" y="223239"/>
                  <a:pt x="10841978" y="29200"/>
                </a:cubicBezTo>
                <a:close/>
                <a:moveTo>
                  <a:pt x="6012882" y="0"/>
                </a:moveTo>
                <a:lnTo>
                  <a:pt x="7504417" y="0"/>
                </a:lnTo>
                <a:lnTo>
                  <a:pt x="7430359" y="29200"/>
                </a:lnTo>
                <a:cubicBezTo>
                  <a:pt x="5857467" y="694478"/>
                  <a:pt x="4753816" y="2251936"/>
                  <a:pt x="4753816" y="4067166"/>
                </a:cubicBezTo>
                <a:cubicBezTo>
                  <a:pt x="4753816" y="5126051"/>
                  <a:pt x="5129364" y="6097221"/>
                  <a:pt x="5754532" y="6854750"/>
                </a:cubicBezTo>
                <a:lnTo>
                  <a:pt x="5757486" y="6858000"/>
                </a:lnTo>
                <a:lnTo>
                  <a:pt x="4830677" y="6858000"/>
                </a:lnTo>
                <a:lnTo>
                  <a:pt x="4745134" y="6724465"/>
                </a:lnTo>
                <a:cubicBezTo>
                  <a:pt x="4274836" y="5949876"/>
                  <a:pt x="4004010" y="5040579"/>
                  <a:pt x="4004010" y="4067979"/>
                </a:cubicBezTo>
                <a:cubicBezTo>
                  <a:pt x="4004010" y="2476453"/>
                  <a:pt x="4729195" y="1054430"/>
                  <a:pt x="5866922" y="114788"/>
                </a:cubicBezTo>
                <a:close/>
                <a:moveTo>
                  <a:pt x="0" y="0"/>
                </a:moveTo>
                <a:lnTo>
                  <a:pt x="4336230" y="0"/>
                </a:lnTo>
                <a:lnTo>
                  <a:pt x="4279837" y="65151"/>
                </a:lnTo>
                <a:cubicBezTo>
                  <a:pt x="3384436" y="1150943"/>
                  <a:pt x="2846555" y="2542953"/>
                  <a:pt x="2846555" y="4060687"/>
                </a:cubicBezTo>
                <a:cubicBezTo>
                  <a:pt x="2846555" y="5036374"/>
                  <a:pt x="3068843" y="5960103"/>
                  <a:pt x="3465501" y="6783922"/>
                </a:cubicBezTo>
                <a:lnTo>
                  <a:pt x="3503413" y="6858000"/>
                </a:lnTo>
                <a:lnTo>
                  <a:pt x="0" y="6858000"/>
                </a:lnTo>
                <a:close/>
              </a:path>
            </a:pathLst>
          </a:custGeom>
        </p:spPr>
      </p:pic>
      <p:sp>
        <p:nvSpPr>
          <p:cNvPr id="19" name="Freeform 95">
            <a:extLst>
              <a:ext uri="{FF2B5EF4-FFF2-40B4-BE49-F238E27FC236}">
                <a16:creationId xmlns:a16="http://schemas.microsoft.com/office/drawing/2014/main" id="{5EFCEEFE-DD72-4E23-A203-092AB1A62E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46555" y="-18287"/>
            <a:ext cx="9373908" cy="6920069"/>
          </a:xfrm>
          <a:custGeom>
            <a:avLst/>
            <a:gdLst>
              <a:gd name="connsiteX0" fmla="*/ 9363722 w 9373908"/>
              <a:gd name="connsiteY0" fmla="*/ 0 h 6920069"/>
              <a:gd name="connsiteX1" fmla="*/ 9373908 w 9373908"/>
              <a:gd name="connsiteY1" fmla="*/ 0 h 6920069"/>
              <a:gd name="connsiteX2" fmla="*/ 9373908 w 9373908"/>
              <a:gd name="connsiteY2" fmla="*/ 8011 h 6920069"/>
              <a:gd name="connsiteX3" fmla="*/ 4704244 w 9373908"/>
              <a:gd name="connsiteY3" fmla="*/ 0 h 6920069"/>
              <a:gd name="connsiteX4" fmla="*/ 7874983 w 9373908"/>
              <a:gd name="connsiteY4" fmla="*/ 0 h 6920069"/>
              <a:gd name="connsiteX5" fmla="*/ 7995423 w 9373908"/>
              <a:gd name="connsiteY5" fmla="*/ 47488 h 6920069"/>
              <a:gd name="connsiteX6" fmla="*/ 9236208 w 9373908"/>
              <a:gd name="connsiteY6" fmla="*/ 841557 h 6920069"/>
              <a:gd name="connsiteX7" fmla="*/ 9373908 w 9373908"/>
              <a:gd name="connsiteY7" fmla="*/ 972842 h 6920069"/>
              <a:gd name="connsiteX8" fmla="*/ 9373908 w 9373908"/>
              <a:gd name="connsiteY8" fmla="*/ 6920069 h 6920069"/>
              <a:gd name="connsiteX9" fmla="*/ 2950722 w 9373908"/>
              <a:gd name="connsiteY9" fmla="*/ 6920069 h 6920069"/>
              <a:gd name="connsiteX10" fmla="*/ 2907977 w 9373908"/>
              <a:gd name="connsiteY10" fmla="*/ 6873037 h 6920069"/>
              <a:gd name="connsiteX11" fmla="*/ 1907260 w 9373908"/>
              <a:gd name="connsiteY11" fmla="*/ 4085454 h 6920069"/>
              <a:gd name="connsiteX12" fmla="*/ 4583804 w 9373908"/>
              <a:gd name="connsiteY12" fmla="*/ 47488 h 6920069"/>
              <a:gd name="connsiteX13" fmla="*/ 1505505 w 9373908"/>
              <a:gd name="connsiteY13" fmla="*/ 0 h 6920069"/>
              <a:gd name="connsiteX14" fmla="*/ 3189581 w 9373908"/>
              <a:gd name="connsiteY14" fmla="*/ 0 h 6920069"/>
              <a:gd name="connsiteX15" fmla="*/ 3020368 w 9373908"/>
              <a:gd name="connsiteY15" fmla="*/ 133076 h 6920069"/>
              <a:gd name="connsiteX16" fmla="*/ 1157455 w 9373908"/>
              <a:gd name="connsiteY16" fmla="*/ 4086267 h 6920069"/>
              <a:gd name="connsiteX17" fmla="*/ 1898579 w 9373908"/>
              <a:gd name="connsiteY17" fmla="*/ 6742753 h 6920069"/>
              <a:gd name="connsiteX18" fmla="*/ 2012168 w 9373908"/>
              <a:gd name="connsiteY18" fmla="*/ 6920069 h 6920069"/>
              <a:gd name="connsiteX19" fmla="*/ 679265 w 9373908"/>
              <a:gd name="connsiteY19" fmla="*/ 6920069 h 6920069"/>
              <a:gd name="connsiteX20" fmla="*/ 618946 w 9373908"/>
              <a:gd name="connsiteY20" fmla="*/ 6802210 h 6920069"/>
              <a:gd name="connsiteX21" fmla="*/ 0 w 9373908"/>
              <a:gd name="connsiteY21" fmla="*/ 4078975 h 6920069"/>
              <a:gd name="connsiteX22" fmla="*/ 1433282 w 9373908"/>
              <a:gd name="connsiteY22" fmla="*/ 83440 h 692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73908" h="6920069">
                <a:moveTo>
                  <a:pt x="9363722" y="0"/>
                </a:moveTo>
                <a:lnTo>
                  <a:pt x="9373908" y="0"/>
                </a:lnTo>
                <a:lnTo>
                  <a:pt x="9373908" y="8011"/>
                </a:lnTo>
                <a:close/>
                <a:moveTo>
                  <a:pt x="4704244" y="0"/>
                </a:moveTo>
                <a:lnTo>
                  <a:pt x="7874983" y="0"/>
                </a:lnTo>
                <a:lnTo>
                  <a:pt x="7995423" y="47488"/>
                </a:lnTo>
                <a:cubicBezTo>
                  <a:pt x="8454183" y="241528"/>
                  <a:pt x="8873025" y="511464"/>
                  <a:pt x="9236208" y="841557"/>
                </a:cubicBezTo>
                <a:lnTo>
                  <a:pt x="9373908" y="972842"/>
                </a:lnTo>
                <a:lnTo>
                  <a:pt x="9373908" y="6920069"/>
                </a:lnTo>
                <a:lnTo>
                  <a:pt x="2950722" y="6920069"/>
                </a:lnTo>
                <a:lnTo>
                  <a:pt x="2907977" y="6873037"/>
                </a:lnTo>
                <a:cubicBezTo>
                  <a:pt x="2282808" y="6115509"/>
                  <a:pt x="1907260" y="5144339"/>
                  <a:pt x="1907260" y="4085454"/>
                </a:cubicBezTo>
                <a:cubicBezTo>
                  <a:pt x="1907260" y="2270224"/>
                  <a:pt x="3010912" y="712766"/>
                  <a:pt x="4583804" y="47488"/>
                </a:cubicBezTo>
                <a:close/>
                <a:moveTo>
                  <a:pt x="1505505" y="0"/>
                </a:moveTo>
                <a:lnTo>
                  <a:pt x="3189581" y="0"/>
                </a:lnTo>
                <a:lnTo>
                  <a:pt x="3020368" y="133076"/>
                </a:lnTo>
                <a:cubicBezTo>
                  <a:pt x="1882640" y="1072718"/>
                  <a:pt x="1157455" y="2494741"/>
                  <a:pt x="1157455" y="4086267"/>
                </a:cubicBezTo>
                <a:cubicBezTo>
                  <a:pt x="1157455" y="5058867"/>
                  <a:pt x="1428281" y="5968164"/>
                  <a:pt x="1898579" y="6742753"/>
                </a:cubicBezTo>
                <a:lnTo>
                  <a:pt x="2012168" y="6920069"/>
                </a:lnTo>
                <a:lnTo>
                  <a:pt x="679265" y="6920069"/>
                </a:lnTo>
                <a:lnTo>
                  <a:pt x="618946" y="6802210"/>
                </a:lnTo>
                <a:cubicBezTo>
                  <a:pt x="222288" y="5978391"/>
                  <a:pt x="0" y="5054662"/>
                  <a:pt x="0" y="4078975"/>
                </a:cubicBezTo>
                <a:cubicBezTo>
                  <a:pt x="0" y="2561242"/>
                  <a:pt x="537881" y="1169231"/>
                  <a:pt x="1433282" y="83440"/>
                </a:cubicBezTo>
                <a:close/>
              </a:path>
            </a:pathLst>
          </a:custGeom>
          <a:noFill/>
          <a:ln w="60325"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5">
            <a:extLst>
              <a:ext uri="{FF2B5EF4-FFF2-40B4-BE49-F238E27FC236}">
                <a16:creationId xmlns:a16="http://schemas.microsoft.com/office/drawing/2014/main" id="{2A73F40A-89D3-430B-96F3-4FFB3CCF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lumMod val="85000"/>
              <a:lumOff val="15000"/>
              <a:alpha val="6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marL="0" marR="0" lvl="0" indent="0" algn="ctr" defTabSz="914400" rtl="0" eaLnBrk="1" fontAlgn="auto" latinLnBrk="0" hangingPunct="1">
              <a:lnSpc>
                <a:spcPct val="100000"/>
              </a:lnSpc>
              <a:spcBef>
                <a:spcPts val="0"/>
              </a:spcBef>
              <a:spcAft>
                <a:spcPts val="1000"/>
              </a:spcAft>
              <a:buClr>
                <a:prstClr val="white"/>
              </a:buClr>
              <a:buSzPct val="100000"/>
              <a:buFont typeface="Arial"/>
              <a:buNone/>
              <a:tabLst/>
              <a:defRPr/>
            </a:pPr>
            <a:endParaRPr kumimoji="0" lang="en-US" sz="1600" b="0" i="0" u="none" strike="noStrike" kern="1200" cap="all"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0817D60-B8ED-D7A3-839F-530E655D468B}"/>
              </a:ext>
            </a:extLst>
          </p:cNvPr>
          <p:cNvSpPr>
            <a:spLocks noGrp="1"/>
          </p:cNvSpPr>
          <p:nvPr>
            <p:ph type="ctrTitle"/>
          </p:nvPr>
        </p:nvSpPr>
        <p:spPr>
          <a:xfrm>
            <a:off x="2594347" y="621532"/>
            <a:ext cx="6548469" cy="1760546"/>
          </a:xfrm>
        </p:spPr>
        <p:txBody>
          <a:bodyPr>
            <a:normAutofit/>
          </a:bodyPr>
          <a:lstStyle/>
          <a:p>
            <a:r>
              <a:rPr lang="en-US" sz="4800"/>
              <a:t>Steganography</a:t>
            </a:r>
          </a:p>
        </p:txBody>
      </p:sp>
      <p:sp>
        <p:nvSpPr>
          <p:cNvPr id="6" name="TextBox 5">
            <a:extLst>
              <a:ext uri="{FF2B5EF4-FFF2-40B4-BE49-F238E27FC236}">
                <a16:creationId xmlns:a16="http://schemas.microsoft.com/office/drawing/2014/main" id="{8AAF02C0-E2A5-57BB-BE29-10CF49530132}"/>
              </a:ext>
            </a:extLst>
          </p:cNvPr>
          <p:cNvSpPr txBox="1"/>
          <p:nvPr/>
        </p:nvSpPr>
        <p:spPr>
          <a:xfrm>
            <a:off x="1279072" y="2902858"/>
            <a:ext cx="9878784"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YAD1fr9Mlwc 0"/>
                <a:ea typeface="YAD1fr9Mlwc 0"/>
                <a:cs typeface="YAD1fr9Mlwc 0"/>
              </a:rPr>
              <a:t>Steganography is the technique of hiding secret data within an ordinary, non-secret, file or message to avoid detection; the secret data is then extracted at its destination.</a:t>
            </a:r>
          </a:p>
          <a:p>
            <a:endParaRPr lang="en-US" sz="2000">
              <a:latin typeface="YAD1fr9Mlwc 0"/>
              <a:ea typeface="YAD1fr9Mlwc 0"/>
              <a:cs typeface="YAD1fr9Mlwc 0"/>
            </a:endParaRPr>
          </a:p>
          <a:p>
            <a:r>
              <a:rPr lang="en-US" sz="2000">
                <a:latin typeface="YAD1fr9Mlwc 0"/>
                <a:ea typeface="YAD1fr9Mlwc 0"/>
                <a:cs typeface="YAD1fr9Mlwc 0"/>
              </a:rPr>
              <a:t>Types of Steganography: -</a:t>
            </a:r>
          </a:p>
          <a:p>
            <a:pPr>
              <a:buChar char="•"/>
            </a:pPr>
            <a:r>
              <a:rPr lang="en-US" sz="2000"/>
              <a:t>Text steganography.</a:t>
            </a:r>
          </a:p>
          <a:p>
            <a:pPr>
              <a:buChar char="•"/>
            </a:pPr>
            <a:r>
              <a:rPr lang="en-US" sz="2000"/>
              <a:t>Image steganography.</a:t>
            </a:r>
          </a:p>
          <a:p>
            <a:pPr>
              <a:buChar char="•"/>
            </a:pPr>
            <a:r>
              <a:rPr lang="en-US" sz="2000"/>
              <a:t>Audio steganography.</a:t>
            </a:r>
          </a:p>
          <a:p>
            <a:pPr>
              <a:buChar char="•"/>
            </a:pPr>
            <a:r>
              <a:rPr lang="en-US" sz="2000"/>
              <a:t>Video steganography.</a:t>
            </a:r>
          </a:p>
          <a:p>
            <a:pPr>
              <a:buChar char="•"/>
            </a:pPr>
            <a:r>
              <a:rPr lang="en-US" sz="2000"/>
              <a:t>Network or protocol steganography</a:t>
            </a:r>
          </a:p>
        </p:txBody>
      </p:sp>
    </p:spTree>
    <p:extLst>
      <p:ext uri="{BB962C8B-B14F-4D97-AF65-F5344CB8AC3E}">
        <p14:creationId xmlns:p14="http://schemas.microsoft.com/office/powerpoint/2010/main" val="3487716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FA69AAE0-49D5-4C8B-8BA2-55898C00E0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A picture containing person, close, spectacles&#10;&#10;Description automatically generated">
            <a:extLst>
              <a:ext uri="{FF2B5EF4-FFF2-40B4-BE49-F238E27FC236}">
                <a16:creationId xmlns:a16="http://schemas.microsoft.com/office/drawing/2014/main" id="{0E5A9423-9D21-A26F-61CF-0301979A5DE4}"/>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4401" r="23962" b="1"/>
          <a:stretch/>
        </p:blipFill>
        <p:spPr>
          <a:xfrm>
            <a:off x="-4" y="-4"/>
            <a:ext cx="7534640" cy="6857984"/>
          </a:xfrm>
          <a:custGeom>
            <a:avLst/>
            <a:gdLst/>
            <a:ahLst/>
            <a:cxnLst/>
            <a:rect l="l" t="t" r="r" b="b"/>
            <a:pathLst>
              <a:path w="7534640" h="6857984">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447233" y="4124161"/>
                  <a:pt x="4350312" y="4197688"/>
                  <a:pt x="4483996" y="4348083"/>
                </a:cubicBezTo>
                <a:cubicBezTo>
                  <a:pt x="4644419" y="4344742"/>
                  <a:pt x="4627708" y="4598742"/>
                  <a:pt x="4788129" y="4561979"/>
                </a:cubicBezTo>
                <a:cubicBezTo>
                  <a:pt x="4754709" y="4678954"/>
                  <a:pt x="4641076" y="4618795"/>
                  <a:pt x="4600971" y="4705690"/>
                </a:cubicBezTo>
                <a:cubicBezTo>
                  <a:pt x="4684524" y="4779217"/>
                  <a:pt x="4844945" y="4725744"/>
                  <a:pt x="4871683" y="4879480"/>
                </a:cubicBezTo>
                <a:cubicBezTo>
                  <a:pt x="4838262" y="5039902"/>
                  <a:pt x="4945210" y="5019849"/>
                  <a:pt x="5032105" y="5029876"/>
                </a:cubicBezTo>
                <a:cubicBezTo>
                  <a:pt x="5239317" y="5049930"/>
                  <a:pt x="5439843" y="5063297"/>
                  <a:pt x="5643713" y="5096719"/>
                </a:cubicBezTo>
                <a:cubicBezTo>
                  <a:pt x="5693844" y="5106745"/>
                  <a:pt x="5810819" y="5083350"/>
                  <a:pt x="5800794" y="5186956"/>
                </a:cubicBezTo>
                <a:cubicBezTo>
                  <a:pt x="5790767" y="5270508"/>
                  <a:pt x="5700529" y="5240431"/>
                  <a:pt x="5643713" y="5243772"/>
                </a:cubicBezTo>
                <a:cubicBezTo>
                  <a:pt x="5329553" y="5283879"/>
                  <a:pt x="5012052" y="5220378"/>
                  <a:pt x="4701235" y="5223719"/>
                </a:cubicBezTo>
                <a:cubicBezTo>
                  <a:pt x="4664472" y="5223719"/>
                  <a:pt x="4657787" y="5334009"/>
                  <a:pt x="4577576" y="5297246"/>
                </a:cubicBezTo>
                <a:cubicBezTo>
                  <a:pt x="4788129" y="5397510"/>
                  <a:pt x="5767372" y="5424248"/>
                  <a:pt x="6094900" y="5477721"/>
                </a:cubicBezTo>
                <a:cubicBezTo>
                  <a:pt x="5754004" y="5858724"/>
                  <a:pt x="5429817" y="5628117"/>
                  <a:pt x="5159105" y="5842012"/>
                </a:cubicBezTo>
                <a:cubicBezTo>
                  <a:pt x="5159105" y="5842012"/>
                  <a:pt x="5212580" y="5842012"/>
                  <a:pt x="5443187" y="5912197"/>
                </a:cubicBezTo>
                <a:cubicBezTo>
                  <a:pt x="5627002" y="5969012"/>
                  <a:pt x="5536765" y="6049223"/>
                  <a:pt x="6001321" y="6202962"/>
                </a:cubicBezTo>
                <a:cubicBezTo>
                  <a:pt x="5824188" y="6253093"/>
                  <a:pt x="5593581" y="6156172"/>
                  <a:pt x="5506685" y="6416857"/>
                </a:cubicBezTo>
                <a:cubicBezTo>
                  <a:pt x="5643713" y="6463648"/>
                  <a:pt x="5807477" y="6420200"/>
                  <a:pt x="5904398" y="6543858"/>
                </a:cubicBezTo>
                <a:cubicBezTo>
                  <a:pt x="5934478" y="6580622"/>
                  <a:pt x="5964557" y="6604017"/>
                  <a:pt x="6001321" y="6624068"/>
                </a:cubicBezTo>
                <a:cubicBezTo>
                  <a:pt x="5984612" y="6630754"/>
                  <a:pt x="5964557" y="6637437"/>
                  <a:pt x="5951188" y="6644121"/>
                </a:cubicBezTo>
                <a:cubicBezTo>
                  <a:pt x="5977925" y="6667518"/>
                  <a:pt x="6663060" y="6794517"/>
                  <a:pt x="6836850" y="6797860"/>
                </a:cubicBezTo>
                <a:cubicBezTo>
                  <a:pt x="6761652" y="6822926"/>
                  <a:pt x="6636845" y="6844075"/>
                  <a:pt x="6553814" y="6856412"/>
                </a:cubicBezTo>
                <a:lnTo>
                  <a:pt x="6542822" y="6857984"/>
                </a:lnTo>
                <a:lnTo>
                  <a:pt x="0" y="6857984"/>
                </a:lnTo>
                <a:close/>
              </a:path>
            </a:pathLst>
          </a:custGeom>
        </p:spPr>
      </p:pic>
      <p:sp>
        <p:nvSpPr>
          <p:cNvPr id="2" name="Title 1">
            <a:extLst>
              <a:ext uri="{FF2B5EF4-FFF2-40B4-BE49-F238E27FC236}">
                <a16:creationId xmlns:a16="http://schemas.microsoft.com/office/drawing/2014/main" id="{F65BBC3F-176F-C097-F0F0-4388F9F8C1AF}"/>
              </a:ext>
            </a:extLst>
          </p:cNvPr>
          <p:cNvSpPr>
            <a:spLocks noGrp="1"/>
          </p:cNvSpPr>
          <p:nvPr>
            <p:ph type="title"/>
          </p:nvPr>
        </p:nvSpPr>
        <p:spPr>
          <a:xfrm>
            <a:off x="6343650" y="3962400"/>
            <a:ext cx="5632813" cy="2153051"/>
          </a:xfrm>
        </p:spPr>
        <p:txBody>
          <a:bodyPr vert="horz" lIns="91440" tIns="45720" rIns="91440" bIns="45720" rtlCol="0" anchor="b">
            <a:noAutofit/>
          </a:bodyPr>
          <a:lstStyle/>
          <a:p>
            <a:pPr marL="171450" indent="-171450">
              <a:buFont typeface="Arial"/>
              <a:buChar char="•"/>
            </a:pPr>
            <a:r>
              <a:rPr lang="en-US" sz="1200" kern="1200">
                <a:latin typeface="+mj-lt"/>
                <a:ea typeface="+mj-ea"/>
                <a:cs typeface="+mj-cs"/>
              </a:rPr>
              <a:t>We are using </a:t>
            </a:r>
            <a:r>
              <a:rPr lang="en-US" sz="1200" b="1" kern="1200">
                <a:latin typeface="+mj-lt"/>
                <a:ea typeface="+mj-ea"/>
                <a:cs typeface="+mj-cs"/>
              </a:rPr>
              <a:t>Image Steganography</a:t>
            </a:r>
            <a:r>
              <a:rPr lang="en-US" sz="1200" kern="1200">
                <a:latin typeface="+mj-lt"/>
                <a:ea typeface="+mj-ea"/>
                <a:cs typeface="+mj-cs"/>
              </a:rPr>
              <a:t> which is a process of concealing data within an image file.</a:t>
            </a:r>
            <a:r>
              <a:rPr lang="en-US" sz="1200"/>
              <a:t> </a:t>
            </a:r>
            <a:r>
              <a:rPr lang="en-US" sz="1200" kern="1200">
                <a:latin typeface="+mj-lt"/>
                <a:ea typeface="+mj-ea"/>
                <a:cs typeface="+mj-cs"/>
              </a:rPr>
              <a:t>The image chosen for this purpose is referred to as the cover image, and the image obtained after</a:t>
            </a:r>
            <a:r>
              <a:rPr lang="en-US" sz="1200"/>
              <a:t> </a:t>
            </a:r>
            <a:r>
              <a:rPr lang="en-US" sz="1200" kern="1200">
                <a:latin typeface="+mj-lt"/>
                <a:ea typeface="+mj-ea"/>
                <a:cs typeface="+mj-cs"/>
              </a:rPr>
              <a:t>steganography is referred to as the </a:t>
            </a:r>
            <a:r>
              <a:rPr lang="en-US" sz="1200"/>
              <a:t>cover </a:t>
            </a:r>
            <a:r>
              <a:rPr lang="en-US" sz="1200" kern="1200">
                <a:latin typeface="+mj-lt"/>
                <a:ea typeface="+mj-ea"/>
                <a:cs typeface="+mj-cs"/>
              </a:rPr>
              <a:t>image.</a:t>
            </a:r>
            <a:br>
              <a:rPr lang="en-US" sz="1200"/>
            </a:br>
            <a:endParaRPr lang="en-US" sz="1200" kern="1200">
              <a:latin typeface="+mj-lt"/>
            </a:endParaRPr>
          </a:p>
          <a:p>
            <a:pPr marL="171450" indent="-171450">
              <a:buFont typeface="Arial"/>
              <a:buChar char="•"/>
            </a:pPr>
            <a:r>
              <a:rPr lang="en-US" sz="1200" kern="1200">
                <a:latin typeface="+mj-lt"/>
                <a:ea typeface="+mj-ea"/>
                <a:cs typeface="+mj-cs"/>
              </a:rPr>
              <a:t>Combining steganography and cryptography is the most effective way to hide a message from adversaries while still protecting it if it is discovered.</a:t>
            </a:r>
            <a:endParaRPr lang="en-US" sz="1200" kern="1200">
              <a:latin typeface="+mj-lt"/>
            </a:endParaRPr>
          </a:p>
          <a:p>
            <a:endParaRPr lang="en-US" sz="1100" kern="1200">
              <a:solidFill>
                <a:schemeClr val="tx1"/>
              </a:solidFill>
              <a:highlight>
                <a:srgbClr val="C0C0C0"/>
              </a:highlight>
              <a:latin typeface="+mj-lt"/>
              <a:ea typeface="+mj-ea"/>
              <a:cs typeface="+mj-cs"/>
            </a:endParaRPr>
          </a:p>
        </p:txBody>
      </p:sp>
      <p:pic>
        <p:nvPicPr>
          <p:cNvPr id="6" name="Picture 6" descr="A picture containing shape&#10;&#10;Description automatically generated">
            <a:extLst>
              <a:ext uri="{FF2B5EF4-FFF2-40B4-BE49-F238E27FC236}">
                <a16:creationId xmlns:a16="http://schemas.microsoft.com/office/drawing/2014/main" id="{8B21CDC0-C702-0133-9519-EB794C9FEF9E}"/>
              </a:ext>
            </a:extLst>
          </p:cNvPr>
          <p:cNvPicPr>
            <a:picLocks noChangeAspect="1"/>
          </p:cNvPicPr>
          <p:nvPr/>
        </p:nvPicPr>
        <p:blipFill rotWithShape="1">
          <a:blip r:embed="rId4"/>
          <a:srcRect l="4369" r="7955" b="1"/>
          <a:stretch/>
        </p:blipFill>
        <p:spPr>
          <a:xfrm>
            <a:off x="7653541" y="6"/>
            <a:ext cx="4538463" cy="3877247"/>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p:spPr>
      </p:pic>
      <p:sp>
        <p:nvSpPr>
          <p:cNvPr id="5" name="Slide Number Placeholder 4">
            <a:extLst>
              <a:ext uri="{FF2B5EF4-FFF2-40B4-BE49-F238E27FC236}">
                <a16:creationId xmlns:a16="http://schemas.microsoft.com/office/drawing/2014/main" id="{D4046795-9788-41C8-822F-B670A40FE90C}"/>
              </a:ext>
            </a:extLst>
          </p:cNvPr>
          <p:cNvSpPr>
            <a:spLocks noGrp="1"/>
          </p:cNvSpPr>
          <p:nvPr>
            <p:ph type="sldNum" sz="quarter" idx="12"/>
          </p:nvPr>
        </p:nvSpPr>
        <p:spPr>
          <a:xfrm>
            <a:off x="10455400" y="6356350"/>
            <a:ext cx="898400" cy="365125"/>
          </a:xfrm>
        </p:spPr>
        <p:txBody>
          <a:bodyPr vert="horz" lIns="91440" tIns="45720" rIns="91440" bIns="45720" rtlCol="0" anchor="ctr">
            <a:normAutofit/>
          </a:bodyPr>
          <a:lstStyle/>
          <a:p>
            <a:pPr>
              <a:spcAft>
                <a:spcPts val="600"/>
              </a:spcAft>
              <a:defRPr/>
            </a:pPr>
            <a:fld id="{A49DFD55-3C28-40EF-9E31-A92D2E4017FF}" type="slidenum">
              <a:rPr lang="en-US" sz="1200"/>
              <a:pPr>
                <a:spcAft>
                  <a:spcPts val="600"/>
                </a:spcAft>
                <a:defRPr/>
              </a:pPr>
              <a:t>5</a:t>
            </a:fld>
            <a:endParaRPr lang="en-US" sz="1200"/>
          </a:p>
        </p:txBody>
      </p:sp>
      <p:sp>
        <p:nvSpPr>
          <p:cNvPr id="8" name="TextBox 7">
            <a:extLst>
              <a:ext uri="{FF2B5EF4-FFF2-40B4-BE49-F238E27FC236}">
                <a16:creationId xmlns:a16="http://schemas.microsoft.com/office/drawing/2014/main" id="{960A8123-AF19-2A36-33B8-0B996128E842}"/>
              </a:ext>
            </a:extLst>
          </p:cNvPr>
          <p:cNvSpPr txBox="1"/>
          <p:nvPr/>
        </p:nvSpPr>
        <p:spPr>
          <a:xfrm>
            <a:off x="9716643" y="6657945"/>
            <a:ext cx="2475357"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val="tx"/>
                    </a:ext>
                  </a:extLst>
                </a:hlinkClick>
              </a:rPr>
              <a:t>CC BY-NC</a:t>
            </a:r>
            <a:r>
              <a:rPr lang="en-US" sz="700">
                <a:solidFill>
                  <a:srgbClr val="FFFFFF"/>
                </a:solidFill>
              </a:rPr>
              <a:t>.</a:t>
            </a:r>
          </a:p>
        </p:txBody>
      </p:sp>
    </p:spTree>
    <p:extLst>
      <p:ext uri="{BB962C8B-B14F-4D97-AF65-F5344CB8AC3E}">
        <p14:creationId xmlns:p14="http://schemas.microsoft.com/office/powerpoint/2010/main" val="2850948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Yellow question mark">
            <a:extLst>
              <a:ext uri="{FF2B5EF4-FFF2-40B4-BE49-F238E27FC236}">
                <a16:creationId xmlns:a16="http://schemas.microsoft.com/office/drawing/2014/main" id="{3EE546B6-4FD5-E72D-FC24-EDED1B3E7B3F}"/>
              </a:ext>
            </a:extLst>
          </p:cNvPr>
          <p:cNvPicPr>
            <a:picLocks noChangeAspect="1"/>
          </p:cNvPicPr>
          <p:nvPr/>
        </p:nvPicPr>
        <p:blipFill rotWithShape="1">
          <a:blip r:embed="rId2">
            <a:alphaModFix amt="50000"/>
          </a:blip>
          <a:srcRect r="-1" b="6226"/>
          <a:stretch/>
        </p:blipFill>
        <p:spPr>
          <a:xfrm>
            <a:off x="20" y="10"/>
            <a:ext cx="12188930" cy="6857990"/>
          </a:xfrm>
          <a:prstGeom prst="rect">
            <a:avLst/>
          </a:prstGeom>
        </p:spPr>
      </p:pic>
      <p:sp>
        <p:nvSpPr>
          <p:cNvPr id="2" name="Title 1">
            <a:extLst>
              <a:ext uri="{FF2B5EF4-FFF2-40B4-BE49-F238E27FC236}">
                <a16:creationId xmlns:a16="http://schemas.microsoft.com/office/drawing/2014/main" id="{700397CC-1CF9-604A-16F5-CEA58B5B4430}"/>
              </a:ext>
            </a:extLst>
          </p:cNvPr>
          <p:cNvSpPr>
            <a:spLocks noGrp="1"/>
          </p:cNvSpPr>
          <p:nvPr>
            <p:ph type="title"/>
          </p:nvPr>
        </p:nvSpPr>
        <p:spPr>
          <a:xfrm>
            <a:off x="1524000" y="1376362"/>
            <a:ext cx="9144000" cy="2809241"/>
          </a:xfrm>
        </p:spPr>
        <p:txBody>
          <a:bodyPr vert="horz" lIns="91440" tIns="45720" rIns="91440" bIns="45720" rtlCol="0" anchor="b">
            <a:normAutofit/>
          </a:bodyPr>
          <a:lstStyle/>
          <a:p>
            <a:pPr algn="ctr"/>
            <a:r>
              <a:rPr lang="en-US" sz="6100" b="1">
                <a:solidFill>
                  <a:srgbClr val="FFFFFF"/>
                </a:solidFill>
              </a:rPr>
              <a:t>Problem statement/Objective</a:t>
            </a:r>
            <a:endParaRPr lang="en-US" sz="6100">
              <a:solidFill>
                <a:srgbClr val="FFFFFF"/>
              </a:solidFill>
            </a:endParaRPr>
          </a:p>
          <a:p>
            <a:pPr algn="ctr"/>
            <a:endParaRPr lang="en-US" sz="6100">
              <a:solidFill>
                <a:srgbClr val="FFFFFF"/>
              </a:solidFill>
            </a:endParaRPr>
          </a:p>
        </p:txBody>
      </p:sp>
      <p:sp>
        <p:nvSpPr>
          <p:cNvPr id="3" name="Subtitle 2">
            <a:extLst>
              <a:ext uri="{FF2B5EF4-FFF2-40B4-BE49-F238E27FC236}">
                <a16:creationId xmlns:a16="http://schemas.microsoft.com/office/drawing/2014/main" id="{9244D7F0-22FB-E0E3-0FDB-4C81093E283E}"/>
              </a:ext>
            </a:extLst>
          </p:cNvPr>
          <p:cNvSpPr>
            <a:spLocks noGrp="1"/>
          </p:cNvSpPr>
          <p:nvPr>
            <p:ph type="subTitle" idx="1"/>
          </p:nvPr>
        </p:nvSpPr>
        <p:spPr>
          <a:xfrm>
            <a:off x="1244826" y="3950321"/>
            <a:ext cx="10619954" cy="3063886"/>
          </a:xfrm>
        </p:spPr>
        <p:txBody>
          <a:bodyPr vert="horz" lIns="91440" tIns="45720" rIns="91440" bIns="45720" rtlCol="0" anchor="b">
            <a:noAutofit/>
          </a:bodyPr>
          <a:lstStyle/>
          <a:p>
            <a:r>
              <a:rPr lang="en-US" b="1">
                <a:solidFill>
                  <a:schemeClr val="tx1"/>
                </a:solidFill>
                <a:ea typeface="+mn-lt"/>
                <a:cs typeface="+mn-lt"/>
              </a:rPr>
              <a:t>Problem — </a:t>
            </a:r>
            <a:r>
              <a:rPr lang="en-US">
                <a:solidFill>
                  <a:schemeClr val="tx1"/>
                </a:solidFill>
                <a:ea typeface="+mn-lt"/>
                <a:cs typeface="+mn-lt"/>
              </a:rPr>
              <a:t>There are many messaging apps and web apps available which uses cryptography for encrypting user's conversations but there is hardly any open-source tool which uses a combination of both cryptography and steganography .</a:t>
            </a:r>
            <a:endParaRPr lang="en-US">
              <a:solidFill>
                <a:schemeClr val="tx1"/>
              </a:solidFill>
            </a:endParaRPr>
          </a:p>
          <a:p>
            <a:r>
              <a:rPr lang="en-US">
                <a:solidFill>
                  <a:schemeClr val="tx1"/>
                </a:solidFill>
                <a:ea typeface="+mn-lt"/>
                <a:cs typeface="+mn-lt"/>
              </a:rPr>
              <a:t>So, the </a:t>
            </a:r>
            <a:r>
              <a:rPr lang="en-US" b="1">
                <a:solidFill>
                  <a:schemeClr val="tx1"/>
                </a:solidFill>
                <a:ea typeface="+mn-lt"/>
                <a:cs typeface="+mn-lt"/>
              </a:rPr>
              <a:t>objective</a:t>
            </a:r>
            <a:r>
              <a:rPr lang="en-US">
                <a:solidFill>
                  <a:schemeClr val="tx1"/>
                </a:solidFill>
                <a:ea typeface="+mn-lt"/>
                <a:cs typeface="+mn-lt"/>
              </a:rPr>
              <a:t> of this project is to create a web app that not only encrypts data conceals does not only on encrypts data but conceals it as well. This will enhance the level of security of the user’s conversations. </a:t>
            </a:r>
            <a:endParaRPr lang="en-US">
              <a:solidFill>
                <a:schemeClr val="tx1"/>
              </a:solidFill>
            </a:endParaRPr>
          </a:p>
          <a:p>
            <a:r>
              <a:rPr lang="en-US">
                <a:solidFill>
                  <a:schemeClr val="tx1"/>
                </a:solidFill>
                <a:ea typeface="+mn-lt"/>
                <a:cs typeface="+mn-lt"/>
              </a:rPr>
              <a:t>Therefore, even if someone gathers the data, firstly he will have to identify that something discrete is hidden inside it and even if he does this then he will have to decrypt it as well to get the original confidential data so this whole process will be very difficult to execute, and time taken.</a:t>
            </a:r>
            <a:endParaRPr lang="en-US">
              <a:solidFill>
                <a:schemeClr val="tx1"/>
              </a:solidFill>
            </a:endParaRPr>
          </a:p>
          <a:p>
            <a:endParaRPr lang="en-US">
              <a:solidFill>
                <a:schemeClr val="tx1"/>
              </a:solidFill>
            </a:endParaRPr>
          </a:p>
        </p:txBody>
      </p:sp>
      <p:sp>
        <p:nvSpPr>
          <p:cNvPr id="24"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4E115B72-69FC-46FD-EF2C-A06B2CFA058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A49DFD55-3C28-40EF-9E31-A92D2E4017FF}" type="slidenum">
              <a:rPr lang="en-US" sz="1200">
                <a:solidFill>
                  <a:srgbClr val="FFFFFF"/>
                </a:solidFill>
                <a:latin typeface="Calibri" panose="020F0502020204030204"/>
              </a:rPr>
              <a:pPr>
                <a:spcAft>
                  <a:spcPts val="600"/>
                </a:spcAft>
                <a:defRPr/>
              </a:pPr>
              <a:t>6</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257569321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37">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60CFAAB-3512-B87F-1799-8B32289701D7}"/>
              </a:ext>
            </a:extLst>
          </p:cNvPr>
          <p:cNvPicPr>
            <a:picLocks noChangeAspect="1"/>
          </p:cNvPicPr>
          <p:nvPr/>
        </p:nvPicPr>
        <p:blipFill rotWithShape="1">
          <a:blip r:embed="rId2">
            <a:alphaModFix/>
          </a:blip>
          <a:srcRect l="900" r="34237"/>
          <a:stretch/>
        </p:blipFill>
        <p:spPr>
          <a:xfrm>
            <a:off x="4283902" y="10"/>
            <a:ext cx="7908098" cy="6857992"/>
          </a:xfrm>
          <a:prstGeom prst="rect">
            <a:avLst/>
          </a:prstGeom>
        </p:spPr>
      </p:pic>
      <p:sp>
        <p:nvSpPr>
          <p:cNvPr id="47" name="Rectangle 39">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714593-BA6C-161F-1C1B-75146BA289EF}"/>
              </a:ext>
            </a:extLst>
          </p:cNvPr>
          <p:cNvSpPr>
            <a:spLocks noGrp="1"/>
          </p:cNvSpPr>
          <p:nvPr>
            <p:ph type="title"/>
          </p:nvPr>
        </p:nvSpPr>
        <p:spPr>
          <a:xfrm>
            <a:off x="728663" y="1115219"/>
            <a:ext cx="5505449" cy="2387600"/>
          </a:xfrm>
        </p:spPr>
        <p:txBody>
          <a:bodyPr vert="horz" lIns="91440" tIns="45720" rIns="91440" bIns="45720" rtlCol="0" anchor="b">
            <a:normAutofit/>
          </a:bodyPr>
          <a:lstStyle/>
          <a:p>
            <a:r>
              <a:rPr lang="en-US" sz="5000">
                <a:solidFill>
                  <a:schemeClr val="bg1"/>
                </a:solidFill>
              </a:rPr>
              <a:t>Proposed Work</a:t>
            </a:r>
          </a:p>
          <a:p>
            <a:endParaRPr lang="en-US" sz="5000">
              <a:solidFill>
                <a:schemeClr val="bg1"/>
              </a:solidFill>
            </a:endParaRPr>
          </a:p>
        </p:txBody>
      </p:sp>
      <p:sp>
        <p:nvSpPr>
          <p:cNvPr id="3" name="Subtitle 2">
            <a:extLst>
              <a:ext uri="{FF2B5EF4-FFF2-40B4-BE49-F238E27FC236}">
                <a16:creationId xmlns:a16="http://schemas.microsoft.com/office/drawing/2014/main" id="{05F59073-DBE2-5898-F765-CAD8AE9169BA}"/>
              </a:ext>
            </a:extLst>
          </p:cNvPr>
          <p:cNvSpPr>
            <a:spLocks noGrp="1"/>
          </p:cNvSpPr>
          <p:nvPr>
            <p:ph type="subTitle" idx="1"/>
          </p:nvPr>
        </p:nvSpPr>
        <p:spPr>
          <a:xfrm>
            <a:off x="596959" y="3939705"/>
            <a:ext cx="6116930" cy="2079094"/>
          </a:xfrm>
        </p:spPr>
        <p:txBody>
          <a:bodyPr vert="horz" lIns="91440" tIns="45720" rIns="91440" bIns="45720" rtlCol="0">
            <a:normAutofit/>
          </a:bodyPr>
          <a:lstStyle/>
          <a:p>
            <a:r>
              <a:rPr lang="en-US">
                <a:solidFill>
                  <a:schemeClr val="bg1"/>
                </a:solidFill>
              </a:rPr>
              <a:t>The user will be asked to enter the message and then after obtaining the message it will be encrypted with the AES-256 algorithm after the encryption it will be concealed in an image using image Steganography and then, it will be sent to the intended recipient. </a:t>
            </a:r>
          </a:p>
          <a:p>
            <a:r>
              <a:rPr lang="en-US">
                <a:solidFill>
                  <a:schemeClr val="bg1"/>
                </a:solidFill>
              </a:rPr>
              <a:t>Encryption and decryption of messages will be an automated and backend process, and only the receiver will get the original text. </a:t>
            </a:r>
          </a:p>
          <a:p>
            <a:endParaRPr lang="en-US" sz="1400">
              <a:solidFill>
                <a:schemeClr val="bg1"/>
              </a:solidFill>
            </a:endParaRPr>
          </a:p>
        </p:txBody>
      </p:sp>
      <p:cxnSp>
        <p:nvCxnSpPr>
          <p:cNvPr id="48" name="Straight Connector 41">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E4D9D76-3F9A-31F9-70B2-0389B3F31C9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A49DFD55-3C28-40EF-9E31-A92D2E4017FF}" type="slidenum">
              <a:rPr lang="en-US" sz="1200">
                <a:solidFill>
                  <a:srgbClr val="FFFFFF"/>
                </a:solidFill>
                <a:latin typeface="Calibri" panose="020F0502020204030204"/>
              </a:rPr>
              <a:pPr>
                <a:spcAft>
                  <a:spcPts val="600"/>
                </a:spcAft>
                <a:defRPr/>
              </a:pPr>
              <a:t>7</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3965368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6" descr="Close-up of open book against blurred bookshelf background">
            <a:extLst>
              <a:ext uri="{FF2B5EF4-FFF2-40B4-BE49-F238E27FC236}">
                <a16:creationId xmlns:a16="http://schemas.microsoft.com/office/drawing/2014/main" id="{535821AF-614D-1BF3-D1C5-A3D2EDF684D2}"/>
              </a:ext>
            </a:extLst>
          </p:cNvPr>
          <p:cNvPicPr>
            <a:picLocks noChangeAspect="1"/>
          </p:cNvPicPr>
          <p:nvPr/>
        </p:nvPicPr>
        <p:blipFill rotWithShape="1">
          <a:blip r:embed="rId2">
            <a:alphaModFix amt="50000"/>
          </a:blip>
          <a:srcRect t="15668" b="63"/>
          <a:stretch/>
        </p:blipFill>
        <p:spPr>
          <a:xfrm>
            <a:off x="20" y="1"/>
            <a:ext cx="12191980" cy="6857999"/>
          </a:xfrm>
          <a:prstGeom prst="rect">
            <a:avLst/>
          </a:prstGeom>
        </p:spPr>
      </p:pic>
      <p:sp>
        <p:nvSpPr>
          <p:cNvPr id="2" name="Title 1">
            <a:extLst>
              <a:ext uri="{FF2B5EF4-FFF2-40B4-BE49-F238E27FC236}">
                <a16:creationId xmlns:a16="http://schemas.microsoft.com/office/drawing/2014/main" id="{B5A76DDF-534B-AF31-908D-5D7F556C8C48}"/>
              </a:ext>
            </a:extLst>
          </p:cNvPr>
          <p:cNvSpPr>
            <a:spLocks noGrp="1"/>
          </p:cNvSpPr>
          <p:nvPr>
            <p:ph type="title"/>
          </p:nvPr>
        </p:nvSpPr>
        <p:spPr>
          <a:xfrm>
            <a:off x="1524000" y="1086077"/>
            <a:ext cx="9144000" cy="2936803"/>
          </a:xfrm>
        </p:spPr>
        <p:txBody>
          <a:bodyPr vert="horz" lIns="91440" tIns="45720" rIns="91440" bIns="45720" rtlCol="0" anchor="b">
            <a:normAutofit/>
          </a:bodyPr>
          <a:lstStyle/>
          <a:p>
            <a:pPr algn="ctr"/>
            <a:r>
              <a:rPr lang="en-US" sz="6000">
                <a:solidFill>
                  <a:srgbClr val="FFFFFF"/>
                </a:solidFill>
              </a:rPr>
              <a:t>Literature Review</a:t>
            </a:r>
          </a:p>
          <a:p>
            <a:pPr algn="ctr"/>
            <a:endParaRPr lang="en-US" sz="6000">
              <a:solidFill>
                <a:srgbClr val="FFFFFF"/>
              </a:solidFill>
            </a:endParaRPr>
          </a:p>
        </p:txBody>
      </p:sp>
      <p:sp>
        <p:nvSpPr>
          <p:cNvPr id="3" name="Subtitle 2">
            <a:extLst>
              <a:ext uri="{FF2B5EF4-FFF2-40B4-BE49-F238E27FC236}">
                <a16:creationId xmlns:a16="http://schemas.microsoft.com/office/drawing/2014/main" id="{287CF894-261B-FF93-9AA1-83E54F5E16E9}"/>
              </a:ext>
            </a:extLst>
          </p:cNvPr>
          <p:cNvSpPr>
            <a:spLocks noGrp="1"/>
          </p:cNvSpPr>
          <p:nvPr>
            <p:ph type="subTitle" idx="1"/>
          </p:nvPr>
        </p:nvSpPr>
        <p:spPr>
          <a:xfrm>
            <a:off x="1721555" y="3387996"/>
            <a:ext cx="9388593" cy="2565951"/>
          </a:xfrm>
        </p:spPr>
        <p:txBody>
          <a:bodyPr vert="horz" lIns="91440" tIns="45720" rIns="91440" bIns="45720" rtlCol="0">
            <a:normAutofit/>
          </a:bodyPr>
          <a:lstStyle/>
          <a:p>
            <a:r>
              <a:rPr lang="en-US" sz="2000">
                <a:solidFill>
                  <a:srgbClr val="FFFFFF"/>
                </a:solidFill>
              </a:rPr>
              <a:t>There are a few Apps that use the same concept. Like WhatsApp which is an end-to-end encrypted messaging application, also signal also works on the same concept of encrypting the user data and storing it in the form of hashing and decrypting it afterward. s. Most of these applications work majorly on Cryptography but not on Steganography.</a:t>
            </a:r>
            <a:endParaRPr lang="en-US"/>
          </a:p>
          <a:p>
            <a:pPr algn="ctr"/>
            <a:endParaRPr lang="en-US" sz="1700">
              <a:solidFill>
                <a:srgbClr val="FFFFFF"/>
              </a:solidFill>
            </a:endParaRPr>
          </a:p>
        </p:txBody>
      </p:sp>
      <p:sp>
        <p:nvSpPr>
          <p:cNvPr id="5" name="Slide Number Placeholder 4">
            <a:extLst>
              <a:ext uri="{FF2B5EF4-FFF2-40B4-BE49-F238E27FC236}">
                <a16:creationId xmlns:a16="http://schemas.microsoft.com/office/drawing/2014/main" id="{9D7E9F94-F213-BD78-2C48-170E7A7E882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A49DFD55-3C28-40EF-9E31-A92D2E4017FF}" type="slidenum">
              <a:rPr lang="en-US" sz="1200">
                <a:solidFill>
                  <a:srgbClr val="FFFFFF"/>
                </a:solidFill>
                <a:latin typeface="Calibri" panose="020F0502020204030204"/>
              </a:rPr>
              <a:pPr>
                <a:spcAft>
                  <a:spcPts val="600"/>
                </a:spcAft>
                <a:defRPr/>
              </a:pPr>
              <a:t>8</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235625646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3DB88-62DD-4C41-977F-D59BEF14EE76}"/>
              </a:ext>
            </a:extLst>
          </p:cNvPr>
          <p:cNvSpPr>
            <a:spLocks noGrp="1"/>
          </p:cNvSpPr>
          <p:nvPr>
            <p:ph type="title"/>
          </p:nvPr>
        </p:nvSpPr>
        <p:spPr>
          <a:xfrm>
            <a:off x="838200" y="5509419"/>
            <a:ext cx="4082142" cy="585788"/>
          </a:xfrm>
        </p:spPr>
        <p:txBody>
          <a:bodyPr/>
          <a:lstStyle/>
          <a:p>
            <a:r>
              <a:rPr lang="en-US"/>
              <a:t>TIMELINE</a:t>
            </a:r>
          </a:p>
        </p:txBody>
      </p:sp>
      <p:sp>
        <p:nvSpPr>
          <p:cNvPr id="3" name="Text Placeholder 2">
            <a:extLst>
              <a:ext uri="{FF2B5EF4-FFF2-40B4-BE49-F238E27FC236}">
                <a16:creationId xmlns:a16="http://schemas.microsoft.com/office/drawing/2014/main" id="{AEF37E83-2D8B-42EF-A2C4-5D2BBDB1F05B}"/>
              </a:ext>
            </a:extLst>
          </p:cNvPr>
          <p:cNvSpPr>
            <a:spLocks noGrp="1"/>
          </p:cNvSpPr>
          <p:nvPr>
            <p:ph type="body" sz="quarter" idx="13"/>
          </p:nvPr>
        </p:nvSpPr>
        <p:spPr>
          <a:xfrm>
            <a:off x="166074" y="1507772"/>
            <a:ext cx="2141764" cy="514350"/>
          </a:xfrm>
        </p:spPr>
        <p:txBody>
          <a:bodyPr/>
          <a:lstStyle/>
          <a:p>
            <a:r>
              <a:rPr lang="en-US"/>
              <a:t>Review 1</a:t>
            </a:r>
          </a:p>
        </p:txBody>
      </p:sp>
      <p:sp>
        <p:nvSpPr>
          <p:cNvPr id="4" name="Text Placeholder 3">
            <a:extLst>
              <a:ext uri="{FF2B5EF4-FFF2-40B4-BE49-F238E27FC236}">
                <a16:creationId xmlns:a16="http://schemas.microsoft.com/office/drawing/2014/main" id="{B0D77839-2CFD-4BC8-85DA-9EE69CCE1B20}"/>
              </a:ext>
            </a:extLst>
          </p:cNvPr>
          <p:cNvSpPr>
            <a:spLocks noGrp="1"/>
          </p:cNvSpPr>
          <p:nvPr>
            <p:ph type="body" sz="quarter" idx="14"/>
          </p:nvPr>
        </p:nvSpPr>
        <p:spPr>
          <a:xfrm>
            <a:off x="732131" y="2584097"/>
            <a:ext cx="2141764" cy="514350"/>
          </a:xfrm>
        </p:spPr>
        <p:txBody>
          <a:bodyPr/>
          <a:lstStyle/>
          <a:p>
            <a:r>
              <a:rPr lang="en-US"/>
              <a:t>Review 2</a:t>
            </a:r>
          </a:p>
        </p:txBody>
      </p:sp>
      <p:sp>
        <p:nvSpPr>
          <p:cNvPr id="5" name="Text Placeholder 4">
            <a:extLst>
              <a:ext uri="{FF2B5EF4-FFF2-40B4-BE49-F238E27FC236}">
                <a16:creationId xmlns:a16="http://schemas.microsoft.com/office/drawing/2014/main" id="{57E386FF-C90F-4484-A843-D4BA75FFF002}"/>
              </a:ext>
            </a:extLst>
          </p:cNvPr>
          <p:cNvSpPr>
            <a:spLocks noGrp="1"/>
          </p:cNvSpPr>
          <p:nvPr>
            <p:ph type="body" sz="quarter" idx="15"/>
          </p:nvPr>
        </p:nvSpPr>
        <p:spPr>
          <a:xfrm>
            <a:off x="1338556" y="3660422"/>
            <a:ext cx="2141764" cy="514350"/>
          </a:xfrm>
        </p:spPr>
        <p:txBody>
          <a:bodyPr/>
          <a:lstStyle/>
          <a:p>
            <a:r>
              <a:rPr lang="en-US"/>
              <a:t>Final Review</a:t>
            </a:r>
          </a:p>
        </p:txBody>
      </p:sp>
      <p:sp>
        <p:nvSpPr>
          <p:cNvPr id="12" name="Text Placeholder 11">
            <a:extLst>
              <a:ext uri="{FF2B5EF4-FFF2-40B4-BE49-F238E27FC236}">
                <a16:creationId xmlns:a16="http://schemas.microsoft.com/office/drawing/2014/main" id="{FABE7D8B-D1CD-44C0-AD2D-2ABA67684E97}"/>
              </a:ext>
            </a:extLst>
          </p:cNvPr>
          <p:cNvSpPr>
            <a:spLocks noGrp="1"/>
          </p:cNvSpPr>
          <p:nvPr>
            <p:ph type="body" sz="quarter" idx="17"/>
          </p:nvPr>
        </p:nvSpPr>
        <p:spPr>
          <a:xfrm>
            <a:off x="4392465" y="1314171"/>
            <a:ext cx="5102680" cy="1010842"/>
          </a:xfrm>
        </p:spPr>
        <p:txBody>
          <a:bodyPr>
            <a:normAutofit/>
          </a:bodyPr>
          <a:lstStyle/>
          <a:p>
            <a:endParaRPr lang="en-US"/>
          </a:p>
          <a:p>
            <a:r>
              <a:rPr lang="en-US">
                <a:ea typeface="+mn-lt"/>
                <a:cs typeface="+mn-lt"/>
              </a:rPr>
              <a:t>Explaining the idea and architecture of the tool.</a:t>
            </a:r>
            <a:endParaRPr lang="en-US"/>
          </a:p>
          <a:p>
            <a:endParaRPr lang="en-US"/>
          </a:p>
        </p:txBody>
      </p:sp>
      <p:sp>
        <p:nvSpPr>
          <p:cNvPr id="13" name="Text Placeholder 12">
            <a:extLst>
              <a:ext uri="{FF2B5EF4-FFF2-40B4-BE49-F238E27FC236}">
                <a16:creationId xmlns:a16="http://schemas.microsoft.com/office/drawing/2014/main" id="{8C2F0B15-120C-423F-8EE5-F303B19D5CC5}"/>
              </a:ext>
            </a:extLst>
          </p:cNvPr>
          <p:cNvSpPr>
            <a:spLocks noGrp="1"/>
          </p:cNvSpPr>
          <p:nvPr>
            <p:ph type="body" sz="quarter" idx="18"/>
          </p:nvPr>
        </p:nvSpPr>
        <p:spPr>
          <a:xfrm>
            <a:off x="4922529" y="2365064"/>
            <a:ext cx="5102680" cy="1010842"/>
          </a:xfrm>
        </p:spPr>
        <p:txBody>
          <a:bodyPr>
            <a:normAutofit/>
          </a:bodyPr>
          <a:lstStyle/>
          <a:p>
            <a:endParaRPr lang="en-US"/>
          </a:p>
          <a:p>
            <a:r>
              <a:rPr lang="en-US">
                <a:ea typeface="+mn-lt"/>
                <a:cs typeface="+mn-lt"/>
              </a:rPr>
              <a:t>Demonstrating a working prototype of our tool</a:t>
            </a:r>
            <a:endParaRPr lang="en-US"/>
          </a:p>
          <a:p>
            <a:endParaRPr lang="en-US"/>
          </a:p>
        </p:txBody>
      </p:sp>
      <p:sp>
        <p:nvSpPr>
          <p:cNvPr id="14" name="Text Placeholder 13">
            <a:extLst>
              <a:ext uri="{FF2B5EF4-FFF2-40B4-BE49-F238E27FC236}">
                <a16:creationId xmlns:a16="http://schemas.microsoft.com/office/drawing/2014/main" id="{300D2644-F516-41F1-A88D-93673EA209A4}"/>
              </a:ext>
            </a:extLst>
          </p:cNvPr>
          <p:cNvSpPr>
            <a:spLocks noGrp="1"/>
          </p:cNvSpPr>
          <p:nvPr>
            <p:ph type="body" sz="quarter" idx="19"/>
          </p:nvPr>
        </p:nvSpPr>
        <p:spPr>
          <a:xfrm>
            <a:off x="5549724" y="3510466"/>
            <a:ext cx="5102680" cy="1010842"/>
          </a:xfrm>
        </p:spPr>
        <p:txBody>
          <a:bodyPr>
            <a:normAutofit/>
          </a:bodyPr>
          <a:lstStyle/>
          <a:p>
            <a:endParaRPr lang="en-US"/>
          </a:p>
          <a:p>
            <a:r>
              <a:rPr lang="en-US">
                <a:ea typeface="+mn-lt"/>
                <a:cs typeface="+mn-lt"/>
              </a:rPr>
              <a:t>Demonstration of the final tool with Project Report.</a:t>
            </a:r>
            <a:endParaRPr lang="en-US"/>
          </a:p>
          <a:p>
            <a:endParaRPr lang="en-US"/>
          </a:p>
        </p:txBody>
      </p:sp>
      <p:sp>
        <p:nvSpPr>
          <p:cNvPr id="18" name="Slide Number Placeholder 17">
            <a:extLst>
              <a:ext uri="{FF2B5EF4-FFF2-40B4-BE49-F238E27FC236}">
                <a16:creationId xmlns:a16="http://schemas.microsoft.com/office/drawing/2014/main" id="{C8D6D0E8-3983-4B7D-ADB2-077E17AD3BD0}"/>
              </a:ext>
            </a:extLst>
          </p:cNvPr>
          <p:cNvSpPr>
            <a:spLocks noGrp="1"/>
          </p:cNvSpPr>
          <p:nvPr>
            <p:ph type="sldNum" sz="quarter" idx="12"/>
          </p:nvPr>
        </p:nvSpPr>
        <p:spPr>
          <a:xfrm>
            <a:off x="10810874" y="6356350"/>
            <a:ext cx="542925" cy="365125"/>
          </a:xfrm>
        </p:spPr>
        <p:txBody>
          <a:bodyPr/>
          <a:lstStyle/>
          <a:p>
            <a:fld id="{A49DFD55-3C28-40EF-9E31-A92D2E4017FF}" type="slidenum">
              <a:rPr lang="en-US" smtClean="0"/>
              <a:pPr/>
              <a:t>9</a:t>
            </a:fld>
            <a:endParaRPr lang="en-US"/>
          </a:p>
        </p:txBody>
      </p:sp>
    </p:spTree>
    <p:extLst>
      <p:ext uri="{BB962C8B-B14F-4D97-AF65-F5344CB8AC3E}">
        <p14:creationId xmlns:p14="http://schemas.microsoft.com/office/powerpoint/2010/main" val="332104327"/>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4DC6F004-8F9D-4F40-8394-6C4C67F70915}">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D5826B4-4DD2-4A9B-8D6D-E91CF9C2316C}">
  <ds:schemaRefs>
    <ds:schemaRef ds:uri="http://schemas.microsoft.com/sharepoint/v3/contenttype/forms"/>
  </ds:schemaRefs>
</ds:datastoreItem>
</file>

<file path=customXml/itemProps3.xml><?xml version="1.0" encoding="utf-8"?>
<ds:datastoreItem xmlns:ds="http://schemas.openxmlformats.org/officeDocument/2006/customXml" ds:itemID="{4CC7F809-A434-4A8D-A127-1C50C2DB3890}">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Gallery</Template>
  <Application>Microsoft Office PowerPoint</Application>
  <PresentationFormat>Widescreen</PresentationFormat>
  <Slides>11</Slides>
  <Notes>0</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Data Hiding Tool </vt:lpstr>
      <vt:lpstr>Introduction</vt:lpstr>
      <vt:lpstr>Cryptography</vt:lpstr>
      <vt:lpstr>Steganography</vt:lpstr>
      <vt:lpstr>We are using Image Steganography which is a process of concealing data within an image file. The image chosen for this purpose is referred to as the cover image, and the image obtained after steganography is referred to as the cover image.  Combining steganography and cryptography is the most effective way to hide a message from adversaries while still protecting it if it is discovered. </vt:lpstr>
      <vt:lpstr>Problem statement/Objective </vt:lpstr>
      <vt:lpstr>Proposed Work </vt:lpstr>
      <vt:lpstr>Literature Review </vt:lpstr>
      <vt:lpstr>TIMELINE</vt:lpstr>
      <vt:lpstr>Team Members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revision>6</cp:revision>
  <dcterms:created xsi:type="dcterms:W3CDTF">2022-12-06T14:43:10Z</dcterms:created>
  <dcterms:modified xsi:type="dcterms:W3CDTF">2023-03-17T11:19:32Z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